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2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24"/>
      <p:bold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Maven Pro" panose="02020500000000000000" charset="0"/>
      <p:regular r:id="rId30"/>
      <p:bold r:id="rId31"/>
    </p:embeddedFont>
    <p:embeddedFont>
      <p:font typeface="Microsoft Yahei" panose="020B0503020204020204" pitchFamily="34" charset="-122"/>
      <p:regular r:id="rId32"/>
      <p:bold r:id="rId33"/>
    </p:embeddedFont>
    <p:embeddedFont>
      <p:font typeface="Nunito" pitchFamily="2" charset="0"/>
      <p:regular r:id="rId34"/>
      <p:bold r:id="rId35"/>
      <p:italic r:id="rId36"/>
      <p:boldItalic r:id="rId37"/>
    </p:embeddedFont>
    <p:embeddedFont>
      <p:font typeface="Nunito Medium" panose="02020500000000000000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5F8ACD-70CA-4A8D-8983-A34780CE96A6}">
  <a:tblStyle styleId="{175F8ACD-70CA-4A8D-8983-A34780CE96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44638" autoAdjust="0"/>
  </p:normalViewPr>
  <p:slideViewPr>
    <p:cSldViewPr snapToGrid="0">
      <p:cViewPr varScale="1">
        <p:scale>
          <a:sx n="39" d="100"/>
          <a:sy n="39" d="100"/>
        </p:scale>
        <p:origin x="2060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5df692717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5df692717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像上一頁提到的 OpenShift 提供了高度的安全性。相反的，配置 Kubernetes 時，則需要自己設定自己的安全措施。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再來是環境管理的部分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雖然企業可以選擇自行安裝和管理 Kubernetes 部署，但若資源有限或不想額外增加手動管理 Kubernetes 環境的工作，可以藉助 openshift 來提供商業支持。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UI 介面的比較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Kubernetes 的儀錶板必須單獨安裝，且沒有登錄頁面，</a:t>
            </a:r>
            <a:r>
              <a:rPr lang="zh-TW">
                <a:solidFill>
                  <a:schemeClr val="dk1"/>
                </a:solidFill>
              </a:rPr>
              <a:t>需要透</a:t>
            </a:r>
            <a:r>
              <a:rPr lang="zh-TW"/>
              <a:t>過</a:t>
            </a:r>
            <a:r>
              <a:rPr lang="zh-TW" sz="1200">
                <a:highlight>
                  <a:srgbClr val="FFFFFF"/>
                </a:highlight>
              </a:rPr>
              <a:t>憑證確認身分及權限</a:t>
            </a:r>
            <a:r>
              <a:rPr lang="zh-TW"/>
              <a:t>，相對比較複雜一點。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OpenShift 的 Web console 有一鍵式登錄頁面，可以輕鬆登入，並透過視覺化介面創建、更改物件。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最後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因為 </a:t>
            </a:r>
            <a:r>
              <a:rPr lang="zh-TW">
                <a:solidFill>
                  <a:schemeClr val="dk1"/>
                </a:solidFill>
              </a:rPr>
              <a:t>Kubernetes </a:t>
            </a:r>
            <a:r>
              <a:rPr lang="zh-TW"/>
              <a:t>是開源的，但網路上有強大的社群可以來幫忙解決問題。在許多情況下，需要調整其許多設定才能使 POD 管理正常工作。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而 </a:t>
            </a:r>
            <a:r>
              <a:rPr lang="zh-TW">
                <a:solidFill>
                  <a:schemeClr val="dk1"/>
                </a:solidFill>
              </a:rPr>
              <a:t>OpenShift 則是一旦購買</a:t>
            </a:r>
            <a:r>
              <a:rPr lang="zh-TW"/>
              <a:t>，就可以擁有 Red Hat 提供的</a:t>
            </a:r>
            <a:r>
              <a:rPr lang="zh-TW">
                <a:solidFill>
                  <a:schemeClr val="dk1"/>
                </a:solidFill>
              </a:rPr>
              <a:t>專業支援</a:t>
            </a:r>
            <a:r>
              <a:rPr lang="zh-TW"/>
              <a:t>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 restricted 的 SCC，Pod 的使用者的ID (UID) 必須在分配的範圍內。如果預設的使用者的UID不在此範圍內，則OpenShift將選擇一個在該範圍內的UID，然後使用此UID而不是容器中預設的UID來運行容器。 這是OpenShift 為了要確保所有 Pod 以非root 使用者的身份運行。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5e16346bdb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5e16346bdb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F6368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F6368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35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5e16346bd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5e16346bdb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在講為什麼要用Istio前，先大略提一下Istio是什麼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7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Istio是新一代的開源Service Mesh(服務網格)，用來控制、監控Service之間的流量並強化其安全性。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7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</a:rPr>
              <a:t>Istio 是可以在多種雲環境中運作的，如公有雲GCP，AWS</a:t>
            </a:r>
            <a:endParaRPr sz="135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7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</a:rPr>
              <a:t>Istio 的規則配置和路由可以使得我們可以控制服務之間的流量。</a:t>
            </a:r>
            <a:endParaRPr sz="135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7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</a:rPr>
              <a:t>Istio 擁有強大的追蹤、和Log記錄能力，能夠使的管理者更了解 Service Mesh 的運作狀況。</a:t>
            </a:r>
            <a:endParaRPr sz="135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7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</a:rPr>
              <a:t>Istio 提供基本的安全通道，並可管理服務通訊的身分驗證、授權及加密，在預設的情況下可以保護通訊的安全</a:t>
            </a:r>
            <a:endParaRPr sz="135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lnSpc>
                <a:spcPct val="170000"/>
              </a:lnSpc>
              <a:spcBef>
                <a:spcPts val="2800"/>
              </a:spcBef>
              <a:spcAft>
                <a:spcPts val="0"/>
              </a:spcAft>
              <a:buClr>
                <a:srgbClr val="303233"/>
              </a:buClr>
              <a:buSzPts val="1350"/>
              <a:buChar char="●"/>
            </a:pPr>
            <a:r>
              <a:rPr lang="zh-TW" sz="1350">
                <a:solidFill>
                  <a:srgbClr val="303233"/>
                </a:solidFill>
                <a:highlight>
                  <a:schemeClr val="lt1"/>
                </a:highlight>
              </a:rPr>
              <a:t>針對所有流量使用自動負載平衡功能(支援 HTTP，gRPC，WebSocket和TCP等自動負載平衡)</a:t>
            </a:r>
            <a:endParaRPr sz="1350">
              <a:solidFill>
                <a:srgbClr val="303233"/>
              </a:solidFill>
              <a:highlight>
                <a:schemeClr val="lt1"/>
              </a:highlight>
            </a:endParaRPr>
          </a:p>
          <a:p>
            <a:pPr marL="457200" lvl="0" indent="-314325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1350"/>
              <a:buChar char="●"/>
            </a:pPr>
            <a:r>
              <a:rPr lang="zh-TW" sz="1350">
                <a:solidFill>
                  <a:srgbClr val="303233"/>
                </a:solidFill>
                <a:highlight>
                  <a:schemeClr val="lt1"/>
                </a:highlight>
              </a:rPr>
              <a:t>支援透過多樣化的路由規則、重試、故障轉移和故障注入對流量行為進行精細的控管。</a:t>
            </a:r>
            <a:endParaRPr sz="1350">
              <a:solidFill>
                <a:srgbClr val="303233"/>
              </a:solidFill>
              <a:highlight>
                <a:schemeClr val="lt1"/>
              </a:highlight>
            </a:endParaRPr>
          </a:p>
          <a:p>
            <a:pPr marL="457200" lvl="0" indent="-314325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1350"/>
              <a:buChar char="●"/>
            </a:pPr>
            <a:r>
              <a:rPr lang="zh-TW" sz="1350">
                <a:solidFill>
                  <a:srgbClr val="303233"/>
                </a:solidFill>
                <a:highlight>
                  <a:schemeClr val="lt1"/>
                </a:highlight>
              </a:rPr>
              <a:t>支援請求控制及速率限制。</a:t>
            </a:r>
            <a:endParaRPr sz="1350">
              <a:solidFill>
                <a:srgbClr val="303233"/>
              </a:solidFill>
              <a:highlight>
                <a:schemeClr val="lt1"/>
              </a:highlight>
            </a:endParaRPr>
          </a:p>
          <a:p>
            <a:pPr marL="457200" lvl="0" indent="-314325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1350"/>
              <a:buChar char="●"/>
            </a:pPr>
            <a:r>
              <a:rPr lang="zh-TW" sz="1350">
                <a:solidFill>
                  <a:srgbClr val="303233"/>
                </a:solidFill>
                <a:highlight>
                  <a:schemeClr val="lt1"/>
                </a:highlight>
              </a:rPr>
              <a:t>支援k8s叢集內所有流量的自動測量、Log追蹤。</a:t>
            </a:r>
            <a:endParaRPr sz="1350">
              <a:solidFill>
                <a:srgbClr val="303233"/>
              </a:solidFill>
              <a:highlight>
                <a:schemeClr val="lt1"/>
              </a:highlight>
            </a:endParaRPr>
          </a:p>
          <a:p>
            <a:pPr marL="457200" lvl="0" indent="-314325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03233"/>
              </a:buClr>
              <a:buSzPts val="1350"/>
              <a:buChar char="●"/>
            </a:pPr>
            <a:r>
              <a:rPr lang="zh-TW" sz="1350">
                <a:solidFill>
                  <a:srgbClr val="303233"/>
                </a:solidFill>
                <a:highlight>
                  <a:schemeClr val="lt1"/>
                </a:highlight>
              </a:rPr>
              <a:t>透過</a:t>
            </a:r>
            <a:r>
              <a:rPr lang="zh-TW" sz="1300">
                <a:solidFill>
                  <a:srgbClr val="5F6368"/>
                </a:solidFill>
                <a:highlight>
                  <a:srgbClr val="FFFFFF"/>
                </a:highlight>
              </a:rPr>
              <a:t>高強度身分驗證</a:t>
            </a:r>
            <a:r>
              <a:rPr lang="zh-TW" sz="1350">
                <a:solidFill>
                  <a:srgbClr val="303233"/>
                </a:solidFill>
                <a:highlight>
                  <a:schemeClr val="lt1"/>
                </a:highlight>
              </a:rPr>
              <a:t>、授權</a:t>
            </a:r>
            <a:r>
              <a:rPr lang="zh-TW" sz="1350">
                <a:solidFill>
                  <a:srgbClr val="5F6368"/>
                </a:solidFill>
                <a:highlight>
                  <a:srgbClr val="FFFFFF"/>
                </a:highlight>
              </a:rPr>
              <a:t>和加密等機制</a:t>
            </a:r>
            <a:r>
              <a:rPr lang="zh-TW" sz="1350">
                <a:solidFill>
                  <a:srgbClr val="303233"/>
                </a:solidFill>
                <a:highlight>
                  <a:schemeClr val="lt1"/>
                </a:highlight>
              </a:rPr>
              <a:t>，在k8s叢集之間能夠安全的通訊(</a:t>
            </a:r>
            <a:r>
              <a:rPr lang="zh-TW" sz="1350">
                <a:solidFill>
                  <a:srgbClr val="5F6368"/>
                </a:solidFill>
                <a:highlight>
                  <a:srgbClr val="FFFFFF"/>
                </a:highlight>
              </a:rPr>
              <a:t>加強應用程式層級安全性)</a:t>
            </a:r>
            <a:r>
              <a:rPr lang="zh-TW" sz="1350">
                <a:solidFill>
                  <a:srgbClr val="303233"/>
                </a:solidFill>
                <a:highlight>
                  <a:schemeClr val="lt1"/>
                </a:highlight>
              </a:rPr>
              <a:t>。</a:t>
            </a:r>
            <a:endParaRPr sz="1350">
              <a:solidFill>
                <a:srgbClr val="303233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66666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e16346bdb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5e16346bdb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F6368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F6368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35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5df692717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5df692717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333333"/>
                </a:solidFill>
                <a:highlight>
                  <a:schemeClr val="lt1"/>
                </a:highlight>
              </a:rPr>
              <a:t>透過複製現實的流量到測試的環境中來進行測試開發的工作模式。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將現實的流量複製一份一模一樣的封包傳送到另一個服務。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可以應用於新服務的上線預演，透過導入真實流量，來完整模擬線上的所有情況，探測新服務對異常的處理能力。可以在不發布服務的情況下做最真實的測試。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對於一些線上突發性問題，在線下可能無法重現，這時候可以臨時開啟一個分支服務，導入</a:t>
            </a:r>
            <a:r>
              <a:rPr lang="zh-TW" sz="1050">
                <a:solidFill>
                  <a:srgbClr val="333333"/>
                </a:solidFill>
                <a:highlight>
                  <a:schemeClr val="lt1"/>
                </a:highlight>
              </a:rPr>
              <a:t>Traffic Mirroring</a:t>
            </a:r>
            <a:r>
              <a:rPr lang="zh-TW"/>
              <a:t>進行排查，而不比影響線上服務。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可以將用戶行為以日誌的形式保存起來，為推薦系統提供模擬測試樣本數據，也可以作為大數據分析的數據來源再應用到推薦服務中。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5f556d790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5f556d790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5F6368"/>
                </a:solidFill>
                <a:highlight>
                  <a:schemeClr val="lt1"/>
                </a:highlight>
              </a:rPr>
              <a:t>重點:  我們主要在OpenShift上部署兩個httpbin pod，並將其作為Istio service運行，用來展示後續Mirroring功能的進行</a:t>
            </a:r>
            <a:endParaRPr sz="1200">
              <a:solidFill>
                <a:srgbClr val="5F6368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F6368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00A0E9"/>
                </a:solidFill>
                <a:highlight>
                  <a:schemeClr val="lt1"/>
                </a:highlight>
              </a:rPr>
              <a:t># httpbin</a:t>
            </a:r>
            <a:r>
              <a:rPr lang="zh-TW" sz="1350">
                <a:solidFill>
                  <a:srgbClr val="303233"/>
                </a:solidFill>
                <a:highlight>
                  <a:schemeClr val="lt1"/>
                </a:highlight>
              </a:rPr>
              <a:t> 是一個 Http request、response service，可以使用它來做一些 Http request、response 的測試。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333333"/>
                </a:solidFill>
                <a:highlight>
                  <a:srgbClr val="FFFFFF"/>
                </a:highlight>
              </a:rPr>
              <a:t>由sleep pod用curl發送封包到v1，v2可以透過Traffic Mirroring的方式可以獲得和v1相同的封包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5F6368"/>
                </a:solidFill>
                <a:highlight>
                  <a:schemeClr val="lt1"/>
                </a:highlight>
              </a:rPr>
              <a:t>可以進行檢查封包，分析封包，障礙排除，目的是讓應用程式運作穩定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5ba32b361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5ba32b361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F6368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F6368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35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5ba32b361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5ba32b361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把封包複製出來後可以對它做分析，看是不是有人作手腳(ddos攻擊)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假設現在有一個線上Service正在讓客戶使用，但為了讓Service可以在日後順利並穩當的運行，所以要為線上的封包進行分析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5e16346bdb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5e16346bdb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F6368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F6368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35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5cb6c98b0e_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5cb6c98b0e_6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333333"/>
                </a:solidFill>
                <a:highlight>
                  <a:srgbClr val="FFFFFF"/>
                </a:highlight>
              </a:rPr>
              <a:t>通过流量镜像我们可以创建一个更接近真实的实验环境，在这个环境下可以进行真实流量下的调试，测试，数据采集和流量回放，这让线上工作作业变成一件更可控的事情，不管是服务迁移还是新旧服务升级都可以提前验证。而且通过 istio 来统一管理网格策略可以统一技术栈，将团队从复杂的技术栈解放出来，极大地降低团队心智负担。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一般情況下，因為系統環境，特別是數據環境、用戶使用習慣等問題，我們很難在開發環境中模擬出真實的生產環境中出現的棘手問題，同時生產環境也不能記錄太過詳細的日誌，因此很難定位到問題。有了流量鏡像，我們就可以把真實的請求發送到鏡像服務，再打開debug 日誌來查看詳細的信息。除此以外，還可以通過它來觀察生產環境的請求處理能力，比如在鏡像服務進行壓力測試。也可以將復制的請求信息用於數據分析。流量鏡像在Istio 裡實現起來也非常簡單，只需要在路由配置中通添加</a:t>
            </a:r>
            <a:r>
              <a:rPr lang="zh-TW" sz="1350">
                <a:solidFill>
                  <a:srgbClr val="555555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mirror</a:t>
            </a:r>
            <a:r>
              <a:rPr lang="zh-TW" sz="135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關鍵字即可。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None/>
            </a:pP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5c8d44502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5c8d44502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首先目錄部份分為九個標題，我們會依序來介紹整份專題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第一個是組員介紹&gt;再來是專題緣起&gt;稍微提及什麼是opeshift&gt;接著會用表格來對OpenShift和K8s進行比較&gt;然後是為什麼要使用istio&gt;以及Istio-mirroring功能的概念與實機展示的操作&gt;結論&gt;最後是未來展望的部分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5ae3fec97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5ae3fec97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ba32b3618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5ba32b3618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F6368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F6368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35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ad2c86c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5ad2c86cf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直接進自我介紹的部分(不用念標題)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5e16346bdb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5e16346bdb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F6368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F6368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35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9259970b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59259970b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Kubernetes 已是現代企業的重要應用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可用於部署、管理、監控貨櫃化的應用程式，透過集中化的管理介面控管所有節點，來簡化應用程式的管理。可以同時將多個 Container 部署至多台機器。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而 </a:t>
            </a:r>
            <a:r>
              <a:rPr lang="zh-TW" sz="1200">
                <a:solidFill>
                  <a:schemeClr val="dk1"/>
                </a:solidFill>
              </a:rPr>
              <a:t>OpenShift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是以 </a:t>
            </a:r>
            <a:r>
              <a:rPr lang="zh-TW" sz="1200">
                <a:solidFill>
                  <a:schemeClr val="dk1"/>
                </a:solidFill>
              </a:rPr>
              <a:t>Kubernetes 為基礎，在Kubernetes的核心之上添加工具，擁有簡單、易於操作的使用者介面。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OpenShift能縮短應用程式開發週期，代表服務可以更快地進入市場，從而提高企業競爭力。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並以簡化過的系統安裝和升級功能，提供更高的軟體部署能力。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由於自己建Kubernetes平台管理維護是非常困難的，自建平台管理與維護是非常大的挑戰。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使用OpenShift平台百分之百相容Kubernetes ，提供企業維運資源版本，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OpenShift提供維運管理console介面、監控告警、日誌管理機制等功能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更加展現了OpenShift的便利性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7F7F7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5e16346bd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5e16346bd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F6368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F6368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35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5df692717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5df692717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OpenShift（也稱為OCP）是以 Kubernetes 為基礎的雲端運算平台，適用於企業應用程序的開發和部署，同時擁有 UI console 介面及CLI終端機(打命令)的方式可以操作。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EA4335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EA4335"/>
                </a:solidFill>
                <a:highlight>
                  <a:srgbClr val="FFFFFF"/>
                </a:highlight>
              </a:rPr>
              <a:t>#OCP=OpenShift Container Platform</a:t>
            </a:r>
            <a:endParaRPr sz="1200">
              <a:solidFill>
                <a:srgbClr val="EA4335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EA4335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4D5156"/>
                </a:solidFill>
                <a:highlight>
                  <a:srgbClr val="FFFFFF"/>
                </a:highlight>
              </a:rPr>
              <a:t>#另外他也是自動化部署及管理儲存器化應用程式的平台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以下先大略列出了四個 Openshift 的特點，後面會再請同學講解kubernetes和openshift的比較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1.OpenShift 為Red Hat公司</a:t>
            </a:r>
            <a:r>
              <a:rPr lang="zh-TW">
                <a:solidFill>
                  <a:schemeClr val="dk1"/>
                </a:solidFill>
              </a:rPr>
              <a:t>推出的雲端運算平台，平台即服務(PaaS)讓使用者可以專心於軟體的應用而不是基礎設施的建設。OpenShift主要客群</a:t>
            </a:r>
            <a:r>
              <a:rPr lang="zh-TW"/>
              <a:t>針對需要</a:t>
            </a:r>
            <a:r>
              <a:rPr lang="zh-TW" b="1"/>
              <a:t>更可靠</a:t>
            </a:r>
            <a:r>
              <a:rPr lang="zh-TW"/>
              <a:t>和</a:t>
            </a:r>
            <a:r>
              <a:rPr lang="zh-TW" b="1"/>
              <a:t>穩定解決方案</a:t>
            </a:r>
            <a:r>
              <a:rPr lang="zh-TW"/>
              <a:t>的企業組織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EA4335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FF0000"/>
                </a:solidFill>
              </a:rPr>
              <a:t>#Paas=Platform as a Service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2.OpenShift 允許用戶通過訂閱方式來提供付費支援以即時解決客戶的問題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3.OpenShift 內建了一些有用的功能，因為它們是維護企業級平台所必需的，</a:t>
            </a:r>
            <a:r>
              <a:rPr lang="zh-TW">
                <a:solidFill>
                  <a:srgbClr val="303233"/>
                </a:solidFill>
                <a:highlight>
                  <a:srgbClr val="FFFFFF"/>
                </a:highlight>
              </a:rPr>
              <a:t>Kubernetes 需要自己手動安裝及設置這些附加功能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333333"/>
                </a:solidFill>
                <a:highlight>
                  <a:srgbClr val="F7F7F7"/>
                </a:highlight>
              </a:rPr>
              <a:t>#OpenShift本身是包含多種元件的容器化平臺，而在OpenShift及所有系統服務的安裝與升級過程當中，像是Kuberenetes核心服務，以及Prometheus、Grafana、軟體定義網路、儲存環境、系統映像註冊系統等元件，都利用了Operator來驅動所有的作業程序，因此，紅帽強調，OpenShift就是一套由Operator驅動的應用程式平臺，從架構底層的Kubernetes核心服務，可支援OpenShift叢集，到上層終端使用者所部署的應用程式服務，均可搭配Operator來管理對應的生命週期，提供完整自動化的機制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4.OpenShift 的安全策略比 Kubernetes 嚴格。 我們在 Kubernetes 上運行簡單的應用程序很容易，但是 OpenShift的安全策略限制了這樣做。 需要一定級別的權限才能維護最低安全級別，因此用戶必須學習這些規定以部署應用程序在 OpenShift。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# https://ithelp.ithome.com.tw/articles/10243781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5e16346bdb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5e16346bdb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F6368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F6368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350">
              <a:solidFill>
                <a:srgbClr val="3032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2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701550"/>
            <a:ext cx="5143200" cy="13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企業級 K8S 平台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– OpenShift 整合 Istio 應用</a:t>
            </a:r>
            <a:endParaRPr sz="240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270875"/>
            <a:ext cx="4255500" cy="10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第三組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指導老師：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陳德祐 老師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組員：林謙宸、卓琳惠、陳子郡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824000" y="4163325"/>
            <a:ext cx="404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雲端與 SRE 網站可靠性工程師班 第五期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  <p:sp>
        <p:nvSpPr>
          <p:cNvPr id="362" name="Google Shape;362;p22"/>
          <p:cNvSpPr/>
          <p:nvPr/>
        </p:nvSpPr>
        <p:spPr>
          <a:xfrm>
            <a:off x="380149" y="196425"/>
            <a:ext cx="589200" cy="5805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2"/>
          <p:cNvSpPr txBox="1">
            <a:spLocks noGrp="1"/>
          </p:cNvSpPr>
          <p:nvPr>
            <p:ph type="title"/>
          </p:nvPr>
        </p:nvSpPr>
        <p:spPr>
          <a:xfrm>
            <a:off x="494450" y="320625"/>
            <a:ext cx="32124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OpenShift vs. Kubernetes</a:t>
            </a:r>
            <a:endParaRPr sz="1800"/>
          </a:p>
        </p:txBody>
      </p:sp>
      <p:graphicFrame>
        <p:nvGraphicFramePr>
          <p:cNvPr id="364" name="Google Shape;364;p22"/>
          <p:cNvGraphicFramePr/>
          <p:nvPr/>
        </p:nvGraphicFramePr>
        <p:xfrm>
          <a:off x="952500" y="1154475"/>
          <a:ext cx="7239000" cy="3147750"/>
        </p:xfrm>
        <a:graphic>
          <a:graphicData uri="http://schemas.openxmlformats.org/drawingml/2006/table">
            <a:tbl>
              <a:tblPr>
                <a:noFill/>
                <a:tableStyleId>{175F8ACD-70CA-4A8D-8983-A34780CE96A6}</a:tableStyleId>
              </a:tblPr>
              <a:tblGrid>
                <a:gridCol w="158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3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9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OpenShift</a:t>
                      </a:r>
                      <a:endParaRPr sz="1800" b="1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Kubernetes</a:t>
                      </a:r>
                      <a:endParaRPr sz="1800" b="1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安全性</a:t>
                      </a:r>
                      <a:endParaRPr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安全策略嚴格</a:t>
                      </a:r>
                      <a:endParaRPr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取決於使用者</a:t>
                      </a:r>
                      <a:endParaRPr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環境管理</a:t>
                      </a:r>
                      <a:endParaRPr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RedHat 代為處理</a:t>
                      </a:r>
                      <a:endParaRPr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手動</a:t>
                      </a:r>
                      <a:endParaRPr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UI</a:t>
                      </a:r>
                      <a:endParaRPr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直觀</a:t>
                      </a:r>
                      <a:endParaRPr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儀表板須單獨安裝</a:t>
                      </a:r>
                      <a:endParaRPr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來源</a:t>
                      </a:r>
                      <a:endParaRPr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企業解決方案</a:t>
                      </a:r>
                      <a:endParaRPr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開源專案</a:t>
                      </a:r>
                      <a:endParaRPr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65" name="Google Shape;365;p22"/>
          <p:cNvGrpSpPr/>
          <p:nvPr/>
        </p:nvGrpSpPr>
        <p:grpSpPr>
          <a:xfrm>
            <a:off x="272625" y="914575"/>
            <a:ext cx="8628875" cy="3684750"/>
            <a:chOff x="301375" y="914575"/>
            <a:chExt cx="8628875" cy="3684750"/>
          </a:xfrm>
        </p:grpSpPr>
        <p:pic>
          <p:nvPicPr>
            <p:cNvPr id="366" name="Google Shape;36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9825" y="914575"/>
              <a:ext cx="8620425" cy="3684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22"/>
            <p:cNvSpPr/>
            <p:nvPr/>
          </p:nvSpPr>
          <p:spPr>
            <a:xfrm>
              <a:off x="301375" y="4028400"/>
              <a:ext cx="833700" cy="1707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4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3"/>
          <p:cNvSpPr txBox="1"/>
          <p:nvPr/>
        </p:nvSpPr>
        <p:spPr>
          <a:xfrm>
            <a:off x="802738" y="1072425"/>
            <a:ext cx="7392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(五)為什麼要使用 Istio ?</a:t>
            </a:r>
            <a:endParaRPr sz="5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3" name="Google Shape;373;p23"/>
          <p:cNvSpPr/>
          <p:nvPr/>
        </p:nvSpPr>
        <p:spPr>
          <a:xfrm>
            <a:off x="380149" y="196425"/>
            <a:ext cx="589200" cy="5805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  <p:pic>
        <p:nvPicPr>
          <p:cNvPr id="375" name="Google Shape;375;p23"/>
          <p:cNvPicPr preferRelativeResize="0"/>
          <p:nvPr/>
        </p:nvPicPr>
        <p:blipFill rotWithShape="1">
          <a:blip r:embed="rId3">
            <a:alphaModFix/>
          </a:blip>
          <a:srcRect t="1634" b="1644"/>
          <a:stretch/>
        </p:blipFill>
        <p:spPr>
          <a:xfrm>
            <a:off x="3485125" y="2170975"/>
            <a:ext cx="2027826" cy="196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650" y="3390275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725" y="2840800"/>
            <a:ext cx="5715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  <p:sp>
        <p:nvSpPr>
          <p:cNvPr id="383" name="Google Shape;383;p24"/>
          <p:cNvSpPr/>
          <p:nvPr/>
        </p:nvSpPr>
        <p:spPr>
          <a:xfrm>
            <a:off x="380149" y="196425"/>
            <a:ext cx="589200" cy="5805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4"/>
          <p:cNvSpPr txBox="1">
            <a:spLocks noGrp="1"/>
          </p:cNvSpPr>
          <p:nvPr>
            <p:ph type="title"/>
          </p:nvPr>
        </p:nvSpPr>
        <p:spPr>
          <a:xfrm>
            <a:off x="380150" y="320625"/>
            <a:ext cx="22650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為什麼要使用Istio</a:t>
            </a:r>
            <a:endParaRPr sz="1800"/>
          </a:p>
        </p:txBody>
      </p:sp>
      <p:sp>
        <p:nvSpPr>
          <p:cNvPr id="385" name="Google Shape;385;p24"/>
          <p:cNvSpPr txBox="1"/>
          <p:nvPr/>
        </p:nvSpPr>
        <p:spPr>
          <a:xfrm>
            <a:off x="4965300" y="1344575"/>
            <a:ext cx="41787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●  平台支援度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0323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●  流量管理</a:t>
            </a: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●  具可觀察性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●  安全性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6" name="Google Shape;386;p24"/>
          <p:cNvPicPr preferRelativeResize="0"/>
          <p:nvPr/>
        </p:nvPicPr>
        <p:blipFill rotWithShape="1">
          <a:blip r:embed="rId3">
            <a:alphaModFix/>
          </a:blip>
          <a:srcRect t="6896" b="6896"/>
          <a:stretch/>
        </p:blipFill>
        <p:spPr>
          <a:xfrm>
            <a:off x="863125" y="1133650"/>
            <a:ext cx="3579774" cy="308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5"/>
          <p:cNvSpPr txBox="1"/>
          <p:nvPr/>
        </p:nvSpPr>
        <p:spPr>
          <a:xfrm>
            <a:off x="802738" y="1072425"/>
            <a:ext cx="7392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(六)Istio - Mirroring</a:t>
            </a:r>
            <a:endParaRPr sz="5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2" name="Google Shape;392;p25"/>
          <p:cNvSpPr/>
          <p:nvPr/>
        </p:nvSpPr>
        <p:spPr>
          <a:xfrm>
            <a:off x="380149" y="196425"/>
            <a:ext cx="589200" cy="5805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  <p:pic>
        <p:nvPicPr>
          <p:cNvPr id="394" name="Google Shape;3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825" y="2105650"/>
            <a:ext cx="1975886" cy="28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  <p:sp>
        <p:nvSpPr>
          <p:cNvPr id="400" name="Google Shape;400;p26"/>
          <p:cNvSpPr/>
          <p:nvPr/>
        </p:nvSpPr>
        <p:spPr>
          <a:xfrm>
            <a:off x="380149" y="196425"/>
            <a:ext cx="589200" cy="5805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6"/>
          <p:cNvSpPr txBox="1">
            <a:spLocks noGrp="1"/>
          </p:cNvSpPr>
          <p:nvPr>
            <p:ph type="title"/>
          </p:nvPr>
        </p:nvSpPr>
        <p:spPr>
          <a:xfrm>
            <a:off x="380150" y="320625"/>
            <a:ext cx="24795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Istio - Mirroring</a:t>
            </a:r>
            <a:endParaRPr sz="1800"/>
          </a:p>
        </p:txBody>
      </p:sp>
      <p:sp>
        <p:nvSpPr>
          <p:cNvPr id="402" name="Google Shape;402;p26"/>
          <p:cNvSpPr txBox="1"/>
          <p:nvPr/>
        </p:nvSpPr>
        <p:spPr>
          <a:xfrm>
            <a:off x="1508975" y="1431625"/>
            <a:ext cx="40758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●  </a:t>
            </a:r>
            <a:r>
              <a:rPr lang="zh-TW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新服務測試</a:t>
            </a: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●  </a:t>
            </a:r>
            <a:r>
              <a:rPr lang="zh-TW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排查線上突發狀況</a:t>
            </a: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●  推薦系統數據來源</a:t>
            </a: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03" name="Google Shape;4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0" y="2875025"/>
            <a:ext cx="2972100" cy="16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  <p:grpSp>
        <p:nvGrpSpPr>
          <p:cNvPr id="409" name="Google Shape;409;p27"/>
          <p:cNvGrpSpPr/>
          <p:nvPr/>
        </p:nvGrpSpPr>
        <p:grpSpPr>
          <a:xfrm>
            <a:off x="1159212" y="1157037"/>
            <a:ext cx="6825579" cy="3390159"/>
            <a:chOff x="749875" y="538650"/>
            <a:chExt cx="7160700" cy="3791700"/>
          </a:xfrm>
        </p:grpSpPr>
        <p:sp>
          <p:nvSpPr>
            <p:cNvPr id="410" name="Google Shape;410;p27"/>
            <p:cNvSpPr/>
            <p:nvPr/>
          </p:nvSpPr>
          <p:spPr>
            <a:xfrm>
              <a:off x="749875" y="538650"/>
              <a:ext cx="7160700" cy="37917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1309625" y="1753200"/>
              <a:ext cx="2386800" cy="13626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FF"/>
                </a:solidFill>
                <a:highlight>
                  <a:srgbClr val="3C78D8"/>
                </a:highlight>
              </a:endParaRPr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1584250" y="2080650"/>
              <a:ext cx="792000" cy="707700"/>
            </a:xfrm>
            <a:prstGeom prst="rect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b="1"/>
                <a:t>sleep</a:t>
              </a:r>
              <a:endParaRPr b="1"/>
            </a:p>
          </p:txBody>
        </p:sp>
        <p:sp>
          <p:nvSpPr>
            <p:cNvPr id="413" name="Google Shape;413;p27"/>
            <p:cNvSpPr/>
            <p:nvPr/>
          </p:nvSpPr>
          <p:spPr>
            <a:xfrm rot="5400000">
              <a:off x="5243100" y="3084200"/>
              <a:ext cx="792000" cy="623125"/>
            </a:xfrm>
            <a:prstGeom prst="flowChartPreparation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5010700" y="891700"/>
              <a:ext cx="2386800" cy="1362600"/>
            </a:xfrm>
            <a:prstGeom prst="rect">
              <a:avLst/>
            </a:prstGeom>
            <a:noFill/>
            <a:ln w="2857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FF"/>
                </a:solidFill>
                <a:highlight>
                  <a:srgbClr val="3C78D8"/>
                </a:highlight>
              </a:endParaRPr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5010700" y="2714475"/>
              <a:ext cx="2386800" cy="1362600"/>
            </a:xfrm>
            <a:prstGeom prst="rect">
              <a:avLst/>
            </a:prstGeom>
            <a:noFill/>
            <a:ln w="2857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FF"/>
                </a:solidFill>
                <a:highlight>
                  <a:srgbClr val="3C78D8"/>
                </a:highlight>
              </a:endParaRPr>
            </a:p>
          </p:txBody>
        </p:sp>
        <p:sp>
          <p:nvSpPr>
            <p:cNvPr id="416" name="Google Shape;416;p27"/>
            <p:cNvSpPr/>
            <p:nvPr/>
          </p:nvSpPr>
          <p:spPr>
            <a:xfrm rot="5400000">
              <a:off x="5243100" y="1261425"/>
              <a:ext cx="792000" cy="623125"/>
            </a:xfrm>
            <a:prstGeom prst="flowChartPreparation">
              <a:avLst/>
            </a:prstGeom>
            <a:noFill/>
            <a:ln w="2857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 rot="5400000">
              <a:off x="2792800" y="2122925"/>
              <a:ext cx="792000" cy="623125"/>
            </a:xfrm>
            <a:prstGeom prst="flowChartPreparation">
              <a:avLst/>
            </a:prstGeom>
            <a:noFill/>
            <a:ln w="2857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6383775" y="1219150"/>
              <a:ext cx="792000" cy="707700"/>
            </a:xfrm>
            <a:prstGeom prst="rect">
              <a:avLst/>
            </a:prstGeom>
            <a:noFill/>
            <a:ln w="2857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b="1"/>
                <a:t>v1</a:t>
              </a:r>
              <a:endParaRPr b="1"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6383749" y="3041925"/>
              <a:ext cx="792000" cy="707700"/>
            </a:xfrm>
            <a:prstGeom prst="rect">
              <a:avLst/>
            </a:prstGeom>
            <a:noFill/>
            <a:ln w="2857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b="1"/>
                <a:t>v2</a:t>
              </a:r>
              <a:endParaRPr b="1"/>
            </a:p>
          </p:txBody>
        </p:sp>
        <p:cxnSp>
          <p:nvCxnSpPr>
            <p:cNvPr id="420" name="Google Shape;420;p27"/>
            <p:cNvCxnSpPr>
              <a:stCxn id="417" idx="0"/>
              <a:endCxn id="416" idx="2"/>
            </p:cNvCxnSpPr>
            <p:nvPr/>
          </p:nvCxnSpPr>
          <p:spPr>
            <a:xfrm rot="10800000" flipH="1">
              <a:off x="3500363" y="1572888"/>
              <a:ext cx="1827300" cy="861600"/>
            </a:xfrm>
            <a:prstGeom prst="straightConnector1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21" name="Google Shape;421;p27"/>
            <p:cNvCxnSpPr>
              <a:stCxn id="417" idx="0"/>
            </p:cNvCxnSpPr>
            <p:nvPr/>
          </p:nvCxnSpPr>
          <p:spPr>
            <a:xfrm>
              <a:off x="3500363" y="2434488"/>
              <a:ext cx="1812000" cy="924000"/>
            </a:xfrm>
            <a:prstGeom prst="straightConnector1">
              <a:avLst/>
            </a:prstGeom>
            <a:noFill/>
            <a:ln w="38100" cap="flat" cmpd="sng">
              <a:solidFill>
                <a:srgbClr val="9E9E9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22" name="Google Shape;422;p27"/>
            <p:cNvSpPr txBox="1"/>
            <p:nvPr/>
          </p:nvSpPr>
          <p:spPr>
            <a:xfrm rot="-1327779">
              <a:off x="4057041" y="1638343"/>
              <a:ext cx="739042" cy="682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Nunito"/>
                  <a:ea typeface="Nunito"/>
                  <a:cs typeface="Nunito"/>
                  <a:sym typeface="Nunito"/>
                </a:rPr>
                <a:t>curl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3" name="Google Shape;423;p27"/>
            <p:cNvSpPr txBox="1"/>
            <p:nvPr/>
          </p:nvSpPr>
          <p:spPr>
            <a:xfrm rot="1669390">
              <a:off x="3918332" y="2969875"/>
              <a:ext cx="916562" cy="56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50">
                  <a:solidFill>
                    <a:srgbClr val="333333"/>
                  </a:solidFill>
                  <a:highlight>
                    <a:srgbClr val="FFFFFF"/>
                  </a:highlight>
                </a:rPr>
                <a:t>Traffic Mirroring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24" name="Google Shape;424;p27"/>
            <p:cNvSpPr/>
            <p:nvPr/>
          </p:nvSpPr>
          <p:spPr>
            <a:xfrm rot="5400000">
              <a:off x="5252238" y="3084200"/>
              <a:ext cx="792000" cy="623125"/>
            </a:xfrm>
            <a:prstGeom prst="flowChartPreparation">
              <a:avLst/>
            </a:prstGeom>
            <a:noFill/>
            <a:ln w="28575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7"/>
          <p:cNvSpPr/>
          <p:nvPr/>
        </p:nvSpPr>
        <p:spPr>
          <a:xfrm>
            <a:off x="380149" y="196425"/>
            <a:ext cx="589200" cy="5805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7"/>
          <p:cNvSpPr txBox="1">
            <a:spLocks noGrp="1"/>
          </p:cNvSpPr>
          <p:nvPr>
            <p:ph type="title"/>
          </p:nvPr>
        </p:nvSpPr>
        <p:spPr>
          <a:xfrm>
            <a:off x="380150" y="320625"/>
            <a:ext cx="14187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架構圖</a:t>
            </a:r>
            <a:endParaRPr sz="1800"/>
          </a:p>
        </p:txBody>
      </p:sp>
      <p:sp>
        <p:nvSpPr>
          <p:cNvPr id="427" name="Google Shape;427;p27"/>
          <p:cNvSpPr txBox="1"/>
          <p:nvPr/>
        </p:nvSpPr>
        <p:spPr>
          <a:xfrm>
            <a:off x="3125950" y="2659663"/>
            <a:ext cx="728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>
                <a:latin typeface="Nunito"/>
                <a:ea typeface="Nunito"/>
                <a:cs typeface="Nunito"/>
                <a:sym typeface="Nunito"/>
              </a:rPr>
              <a:t>sidecar</a:t>
            </a:r>
            <a:endParaRPr sz="13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8" name="Google Shape;428;p27"/>
          <p:cNvSpPr txBox="1"/>
          <p:nvPr/>
        </p:nvSpPr>
        <p:spPr>
          <a:xfrm>
            <a:off x="5454000" y="1889788"/>
            <a:ext cx="728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>
                <a:latin typeface="Nunito"/>
                <a:ea typeface="Nunito"/>
                <a:cs typeface="Nunito"/>
                <a:sym typeface="Nunito"/>
              </a:rPr>
              <a:t>sidecar</a:t>
            </a:r>
            <a:endParaRPr sz="13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9" name="Google Shape;429;p27"/>
          <p:cNvSpPr txBox="1"/>
          <p:nvPr/>
        </p:nvSpPr>
        <p:spPr>
          <a:xfrm>
            <a:off x="5454000" y="3508388"/>
            <a:ext cx="728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>
                <a:latin typeface="Nunito"/>
                <a:ea typeface="Nunito"/>
                <a:cs typeface="Nunito"/>
                <a:sym typeface="Nunito"/>
              </a:rPr>
              <a:t>sidecar</a:t>
            </a:r>
            <a:endParaRPr sz="1300"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E4FACF-F62B-5E31-12A8-381ACF7F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488FF8B-897A-95D5-3FA2-DBF46AE44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E07E8D-3C9A-99CD-2344-B03ABEA541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16</a:t>
            </a:fld>
            <a:endParaRPr lang="zh-TW" altLang="en-US"/>
          </a:p>
        </p:txBody>
      </p:sp>
      <p:pic>
        <p:nvPicPr>
          <p:cNvPr id="5" name="TEST2">
            <a:hlinkClick r:id="" action="ppaction://media"/>
            <a:extLst>
              <a:ext uri="{FF2B5EF4-FFF2-40B4-BE49-F238E27FC236}">
                <a16:creationId xmlns:a16="http://schemas.microsoft.com/office/drawing/2014/main" id="{B8CF60F2-2B9C-21BF-838C-5C121BEE3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450" y="158750"/>
            <a:ext cx="85471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6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9"/>
          <p:cNvSpPr txBox="1"/>
          <p:nvPr/>
        </p:nvSpPr>
        <p:spPr>
          <a:xfrm>
            <a:off x="717613" y="1072425"/>
            <a:ext cx="7392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(八)結論</a:t>
            </a:r>
            <a:endParaRPr sz="50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43" name="Google Shape;443;p29"/>
          <p:cNvSpPr/>
          <p:nvPr/>
        </p:nvSpPr>
        <p:spPr>
          <a:xfrm>
            <a:off x="380149" y="196425"/>
            <a:ext cx="589200" cy="5805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  <p:pic>
        <p:nvPicPr>
          <p:cNvPr id="445" name="Google Shape;4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200" y="2257025"/>
            <a:ext cx="1719600" cy="21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  <p:sp>
        <p:nvSpPr>
          <p:cNvPr id="451" name="Google Shape;451;p30"/>
          <p:cNvSpPr/>
          <p:nvPr/>
        </p:nvSpPr>
        <p:spPr>
          <a:xfrm>
            <a:off x="380149" y="196425"/>
            <a:ext cx="589200" cy="5805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0"/>
          <p:cNvSpPr txBox="1">
            <a:spLocks noGrp="1"/>
          </p:cNvSpPr>
          <p:nvPr>
            <p:ph type="title"/>
          </p:nvPr>
        </p:nvSpPr>
        <p:spPr>
          <a:xfrm>
            <a:off x="380150" y="320625"/>
            <a:ext cx="11763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結論</a:t>
            </a:r>
            <a:endParaRPr sz="1800"/>
          </a:p>
        </p:txBody>
      </p:sp>
      <p:sp>
        <p:nvSpPr>
          <p:cNvPr id="453" name="Google Shape;453;p30"/>
          <p:cNvSpPr txBox="1"/>
          <p:nvPr/>
        </p:nvSpPr>
        <p:spPr>
          <a:xfrm>
            <a:off x="1508975" y="1431625"/>
            <a:ext cx="67968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●  </a:t>
            </a:r>
            <a:r>
              <a:rPr lang="zh-TW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可以透過分析封包，去保護我們的網站或程式</a:t>
            </a:r>
            <a:endParaRPr sz="3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●  進行實際的流量測試、調試、數據採集</a:t>
            </a: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●  讓開發團隊可以用最小的風險來更新系統</a:t>
            </a: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1"/>
          <p:cNvSpPr txBox="1"/>
          <p:nvPr/>
        </p:nvSpPr>
        <p:spPr>
          <a:xfrm>
            <a:off x="591288" y="1072425"/>
            <a:ext cx="7392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(九)未來展望</a:t>
            </a:r>
            <a:endParaRPr sz="5000"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380149" y="196425"/>
            <a:ext cx="589200" cy="5805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  <p:pic>
        <p:nvPicPr>
          <p:cNvPr id="461" name="Google Shape;4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675" y="2344475"/>
            <a:ext cx="337185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/>
          <p:nvPr/>
        </p:nvSpPr>
        <p:spPr>
          <a:xfrm>
            <a:off x="582700" y="449100"/>
            <a:ext cx="1205400" cy="12687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514650" y="967550"/>
            <a:ext cx="2067300" cy="6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目錄</a:t>
            </a:r>
            <a:endParaRPr sz="4800"/>
          </a:p>
        </p:txBody>
      </p:sp>
      <p:sp>
        <p:nvSpPr>
          <p:cNvPr id="286" name="Google Shape;286;p14"/>
          <p:cNvSpPr txBox="1">
            <a:spLocks noGrp="1"/>
          </p:cNvSpPr>
          <p:nvPr>
            <p:ph type="body" idx="1"/>
          </p:nvPr>
        </p:nvSpPr>
        <p:spPr>
          <a:xfrm>
            <a:off x="3661075" y="117550"/>
            <a:ext cx="4703700" cy="427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➤   組員介紹</a:t>
            </a:r>
            <a:endParaRPr sz="2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➤   專題緣起</a:t>
            </a:r>
            <a:endParaRPr sz="2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➤   什麼是 OpenShift</a:t>
            </a:r>
            <a:endParaRPr sz="2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➤   OpenShift vs. Kubernetes</a:t>
            </a:r>
            <a:endParaRPr sz="2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➤   為什麼要使用 Istio</a:t>
            </a:r>
            <a:endParaRPr sz="2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➤   Istio - Mirroring</a:t>
            </a:r>
            <a:endParaRPr sz="2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➤   實機展示</a:t>
            </a:r>
            <a:endParaRPr sz="2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➤   結論</a:t>
            </a:r>
            <a:endParaRPr sz="2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➤   未來展望</a:t>
            </a:r>
            <a:endParaRPr sz="2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87" name="Google Shape;287;p1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  <p:sp>
        <p:nvSpPr>
          <p:cNvPr id="467" name="Google Shape;467;p32"/>
          <p:cNvSpPr/>
          <p:nvPr/>
        </p:nvSpPr>
        <p:spPr>
          <a:xfrm>
            <a:off x="380149" y="196425"/>
            <a:ext cx="589200" cy="5805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2"/>
          <p:cNvSpPr txBox="1">
            <a:spLocks noGrp="1"/>
          </p:cNvSpPr>
          <p:nvPr>
            <p:ph type="title"/>
          </p:nvPr>
        </p:nvSpPr>
        <p:spPr>
          <a:xfrm>
            <a:off x="380150" y="320625"/>
            <a:ext cx="16182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未來展望</a:t>
            </a:r>
            <a:endParaRPr sz="1800"/>
          </a:p>
        </p:txBody>
      </p:sp>
      <p:sp>
        <p:nvSpPr>
          <p:cNvPr id="469" name="Google Shape;469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470" name="Google Shape;470;p32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471" name="Google Shape;471;p32"/>
          <p:cNvSpPr txBox="1"/>
          <p:nvPr/>
        </p:nvSpPr>
        <p:spPr>
          <a:xfrm>
            <a:off x="1716525" y="1822150"/>
            <a:ext cx="618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●  應用於真實服務</a:t>
            </a: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●  用於數據採集，並進行數據分析</a:t>
            </a: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3"/>
          <p:cNvSpPr txBox="1">
            <a:spLocks noGrp="1"/>
          </p:cNvSpPr>
          <p:nvPr>
            <p:ph type="body" idx="1"/>
          </p:nvPr>
        </p:nvSpPr>
        <p:spPr>
          <a:xfrm>
            <a:off x="1966200" y="1903200"/>
            <a:ext cx="52116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5000" b="1"/>
              <a:t>謝謝聆聽 ！！！</a:t>
            </a:r>
            <a:endParaRPr sz="5000" b="1"/>
          </a:p>
        </p:txBody>
      </p:sp>
      <p:sp>
        <p:nvSpPr>
          <p:cNvPr id="477" name="Google Shape;477;p3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/>
        </p:nvSpPr>
        <p:spPr>
          <a:xfrm>
            <a:off x="717613" y="1072425"/>
            <a:ext cx="7392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(一)組員介紹</a:t>
            </a:r>
            <a:endParaRPr sz="5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3" name="Google Shape;293;p15"/>
          <p:cNvSpPr/>
          <p:nvPr/>
        </p:nvSpPr>
        <p:spPr>
          <a:xfrm>
            <a:off x="380149" y="196425"/>
            <a:ext cx="589200" cy="5805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  <p:pic>
        <p:nvPicPr>
          <p:cNvPr id="295" name="Google Shape;29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5675" y="2026725"/>
            <a:ext cx="24765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6"/>
          <p:cNvPicPr preferRelativeResize="0"/>
          <p:nvPr/>
        </p:nvPicPr>
        <p:blipFill rotWithShape="1">
          <a:blip r:embed="rId3">
            <a:alphaModFix/>
          </a:blip>
          <a:srcRect t="9461" b="17869"/>
          <a:stretch/>
        </p:blipFill>
        <p:spPr>
          <a:xfrm>
            <a:off x="3537850" y="1837650"/>
            <a:ext cx="1067425" cy="1100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01" name="Google Shape;301;p16"/>
          <p:cNvGrpSpPr/>
          <p:nvPr/>
        </p:nvGrpSpPr>
        <p:grpSpPr>
          <a:xfrm>
            <a:off x="197400" y="1797457"/>
            <a:ext cx="2865300" cy="1262288"/>
            <a:chOff x="914450" y="1840838"/>
            <a:chExt cx="2865300" cy="814800"/>
          </a:xfrm>
        </p:grpSpPr>
        <p:sp>
          <p:nvSpPr>
            <p:cNvPr id="302" name="Google Shape;302;p16"/>
            <p:cNvSpPr/>
            <p:nvPr/>
          </p:nvSpPr>
          <p:spPr>
            <a:xfrm rot="-5400000">
              <a:off x="1945100" y="815587"/>
              <a:ext cx="804000" cy="2865300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 txBox="1"/>
            <p:nvPr/>
          </p:nvSpPr>
          <p:spPr>
            <a:xfrm flipH="1">
              <a:off x="1056050" y="1840838"/>
              <a:ext cx="2582100" cy="8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Nunito"/>
                  <a:ea typeface="Nunito"/>
                  <a:cs typeface="Nunito"/>
                  <a:sym typeface="Nunito"/>
                </a:rPr>
                <a:t>卓琳惠：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Nunito"/>
                  <a:ea typeface="Nunito"/>
                  <a:cs typeface="Nunito"/>
                  <a:sym typeface="Nunito"/>
                </a:rPr>
                <a:t>國立嘉義大學食品科學系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Nunito"/>
                  <a:ea typeface="Nunito"/>
                  <a:cs typeface="Nunito"/>
                  <a:sym typeface="Nunito"/>
                </a:rPr>
                <a:t>曾任職於水質檢測公司、瓦城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Nunito"/>
                  <a:ea typeface="Nunito"/>
                  <a:cs typeface="Nunito"/>
                  <a:sym typeface="Nunito"/>
                </a:rPr>
                <a:t>隨和、勇於嘗試、有耐心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Nunito"/>
                  <a:ea typeface="Nunito"/>
                  <a:cs typeface="Nunito"/>
                  <a:sym typeface="Nunito"/>
                </a:rPr>
                <a:t>技能：MySQL、K8S、Linux</a:t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04" name="Google Shape;304;p16"/>
          <p:cNvSpPr/>
          <p:nvPr/>
        </p:nvSpPr>
        <p:spPr>
          <a:xfrm rot="5400000">
            <a:off x="6346600" y="-553225"/>
            <a:ext cx="1552500" cy="381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5" name="Google Shape;305;p16"/>
          <p:cNvSpPr/>
          <p:nvPr/>
        </p:nvSpPr>
        <p:spPr>
          <a:xfrm rot="5400000">
            <a:off x="6302400" y="2168325"/>
            <a:ext cx="1545600" cy="38142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6" name="Google Shape;306;p16"/>
          <p:cNvPicPr preferRelativeResize="0"/>
          <p:nvPr/>
        </p:nvPicPr>
        <p:blipFill rotWithShape="1">
          <a:blip r:embed="rId4">
            <a:alphaModFix/>
          </a:blip>
          <a:srcRect t="6251" b="5448"/>
          <a:stretch/>
        </p:blipFill>
        <p:spPr>
          <a:xfrm>
            <a:off x="3537850" y="3205288"/>
            <a:ext cx="1067425" cy="1158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7" name="Google Shape;307;p16"/>
          <p:cNvPicPr preferRelativeResize="0"/>
          <p:nvPr/>
        </p:nvPicPr>
        <p:blipFill rotWithShape="1">
          <a:blip r:embed="rId5">
            <a:alphaModFix/>
          </a:blip>
          <a:srcRect b="8692"/>
          <a:stretch/>
        </p:blipFill>
        <p:spPr>
          <a:xfrm>
            <a:off x="3537838" y="504213"/>
            <a:ext cx="1067425" cy="1158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8" name="Google Shape;308;p16"/>
          <p:cNvSpPr txBox="1"/>
          <p:nvPr/>
        </p:nvSpPr>
        <p:spPr>
          <a:xfrm>
            <a:off x="5295950" y="3336675"/>
            <a:ext cx="3703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 Medium"/>
                <a:ea typeface="Nunito Medium"/>
                <a:cs typeface="Nunito Medium"/>
                <a:sym typeface="Nunito Medium"/>
              </a:rPr>
              <a:t>陳子郡：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 Medium"/>
                <a:ea typeface="Nunito Medium"/>
                <a:cs typeface="Nunito Medium"/>
                <a:sym typeface="Nunito Medium"/>
              </a:rPr>
              <a:t>世新大學觀光系餐飲管理組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 Medium"/>
                <a:ea typeface="Nunito Medium"/>
                <a:cs typeface="Nunito Medium"/>
                <a:sym typeface="Nunito Medium"/>
              </a:rPr>
              <a:t>曾任職於台北艾美酒店、北投麗禧溫泉酒店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 Medium"/>
                <a:ea typeface="Nunito Medium"/>
                <a:cs typeface="Nunito Medium"/>
                <a:sym typeface="Nunito Medium"/>
              </a:rPr>
              <a:t>積極主動、隨和好相處、具有責任感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 Medium"/>
                <a:ea typeface="Nunito Medium"/>
                <a:cs typeface="Nunito Medium"/>
                <a:sym typeface="Nunito Medium"/>
              </a:rPr>
              <a:t>技能：Linux使用、資料庫操作、Docker、Podman、Kubernetes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309" name="Google Shape;309;p16"/>
          <p:cNvSpPr txBox="1"/>
          <p:nvPr/>
        </p:nvSpPr>
        <p:spPr>
          <a:xfrm>
            <a:off x="5341225" y="580175"/>
            <a:ext cx="37275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林謙宸：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中國文化大學勞工關係學系-人力資源組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曾任職精誠資訊-資管整合事業部-資管服務處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謹慎、細心、沉著應對、具有團隊精神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技能: </a:t>
            </a:r>
            <a:r>
              <a:rPr lang="zh-TW">
                <a:latin typeface="Nunito Medium"/>
                <a:ea typeface="Nunito Medium"/>
                <a:cs typeface="Nunito Medium"/>
                <a:sym typeface="Nunito Medium"/>
              </a:rPr>
              <a:t>K8S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系統建置、管理、操作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Linux、MySQL、Podman、Docker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0" name="Google Shape;310;p1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  <p:sp>
        <p:nvSpPr>
          <p:cNvPr id="311" name="Google Shape;311;p16"/>
          <p:cNvSpPr/>
          <p:nvPr/>
        </p:nvSpPr>
        <p:spPr>
          <a:xfrm>
            <a:off x="380149" y="196425"/>
            <a:ext cx="589200" cy="5805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title"/>
          </p:nvPr>
        </p:nvSpPr>
        <p:spPr>
          <a:xfrm>
            <a:off x="380150" y="320625"/>
            <a:ext cx="16200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組員介紹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7"/>
          <p:cNvSpPr txBox="1"/>
          <p:nvPr/>
        </p:nvSpPr>
        <p:spPr>
          <a:xfrm>
            <a:off x="720038" y="1055900"/>
            <a:ext cx="7392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(二)專題緣起</a:t>
            </a:r>
            <a:endParaRPr sz="5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8" name="Google Shape;318;p17"/>
          <p:cNvSpPr/>
          <p:nvPr/>
        </p:nvSpPr>
        <p:spPr>
          <a:xfrm>
            <a:off x="380149" y="196425"/>
            <a:ext cx="589200" cy="5805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pic>
        <p:nvPicPr>
          <p:cNvPr id="320" name="Google Shape;320;p17"/>
          <p:cNvPicPr preferRelativeResize="0"/>
          <p:nvPr/>
        </p:nvPicPr>
        <p:blipFill rotWithShape="1">
          <a:blip r:embed="rId3">
            <a:alphaModFix/>
          </a:blip>
          <a:srcRect t="9468" b="9460"/>
          <a:stretch/>
        </p:blipFill>
        <p:spPr>
          <a:xfrm>
            <a:off x="2103888" y="2096425"/>
            <a:ext cx="4624924" cy="281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  <p:pic>
        <p:nvPicPr>
          <p:cNvPr id="326" name="Google Shape;3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50" y="3469250"/>
            <a:ext cx="2298676" cy="102462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8"/>
          <p:cNvSpPr txBox="1"/>
          <p:nvPr/>
        </p:nvSpPr>
        <p:spPr>
          <a:xfrm>
            <a:off x="1649050" y="1581500"/>
            <a:ext cx="488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●  </a:t>
            </a:r>
            <a:r>
              <a:rPr lang="zh-TW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Kubernetes 的必要性</a:t>
            </a: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●  </a:t>
            </a:r>
            <a:r>
              <a:rPr lang="zh-TW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OpenShift </a:t>
            </a:r>
            <a:r>
              <a:rPr lang="zh-TW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的便利性</a:t>
            </a: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28" name="Google Shape;328;p18"/>
          <p:cNvSpPr/>
          <p:nvPr/>
        </p:nvSpPr>
        <p:spPr>
          <a:xfrm>
            <a:off x="380149" y="196425"/>
            <a:ext cx="589200" cy="5805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8"/>
          <p:cNvSpPr txBox="1">
            <a:spLocks noGrp="1"/>
          </p:cNvSpPr>
          <p:nvPr>
            <p:ph type="title"/>
          </p:nvPr>
        </p:nvSpPr>
        <p:spPr>
          <a:xfrm>
            <a:off x="380150" y="320625"/>
            <a:ext cx="16200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專題緣起</a:t>
            </a:r>
            <a:endParaRPr sz="1800"/>
          </a:p>
        </p:txBody>
      </p:sp>
      <p:pic>
        <p:nvPicPr>
          <p:cNvPr id="330" name="Google Shape;3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024" y="2756500"/>
            <a:ext cx="2008175" cy="15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2763" y="682838"/>
            <a:ext cx="2298676" cy="1609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9"/>
          <p:cNvSpPr txBox="1"/>
          <p:nvPr/>
        </p:nvSpPr>
        <p:spPr>
          <a:xfrm>
            <a:off x="802738" y="1072425"/>
            <a:ext cx="7392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(三)什麼是 OpenShift ?</a:t>
            </a:r>
            <a:endParaRPr sz="5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7" name="Google Shape;337;p19"/>
          <p:cNvSpPr/>
          <p:nvPr/>
        </p:nvSpPr>
        <p:spPr>
          <a:xfrm>
            <a:off x="380149" y="196425"/>
            <a:ext cx="589200" cy="5805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  <p:pic>
        <p:nvPicPr>
          <p:cNvPr id="339" name="Google Shape;339;p19"/>
          <p:cNvPicPr preferRelativeResize="0"/>
          <p:nvPr/>
        </p:nvPicPr>
        <p:blipFill rotWithShape="1">
          <a:blip r:embed="rId3">
            <a:alphaModFix/>
          </a:blip>
          <a:srcRect t="1634" b="1644"/>
          <a:stretch/>
        </p:blipFill>
        <p:spPr>
          <a:xfrm>
            <a:off x="3485125" y="2170975"/>
            <a:ext cx="2027826" cy="196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380149" y="196425"/>
            <a:ext cx="589200" cy="5805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0"/>
          <p:cNvSpPr txBox="1">
            <a:spLocks noGrp="1"/>
          </p:cNvSpPr>
          <p:nvPr>
            <p:ph type="title"/>
          </p:nvPr>
        </p:nvSpPr>
        <p:spPr>
          <a:xfrm>
            <a:off x="380150" y="320625"/>
            <a:ext cx="22650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什麼是OpenShift</a:t>
            </a:r>
            <a:endParaRPr sz="1800"/>
          </a:p>
        </p:txBody>
      </p:sp>
      <p:sp>
        <p:nvSpPr>
          <p:cNvPr id="347" name="Google Shape;347;p20"/>
          <p:cNvSpPr txBox="1"/>
          <p:nvPr/>
        </p:nvSpPr>
        <p:spPr>
          <a:xfrm>
            <a:off x="5306750" y="1555800"/>
            <a:ext cx="35799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●  平台即服務</a:t>
            </a: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●  付費支援、即時解決</a:t>
            </a: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●  內建功能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●  安全環境限制 </a:t>
            </a: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8" name="Google Shape;3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125" y="1133650"/>
            <a:ext cx="3579774" cy="308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"/>
          <p:cNvSpPr txBox="1"/>
          <p:nvPr/>
        </p:nvSpPr>
        <p:spPr>
          <a:xfrm>
            <a:off x="0" y="1072425"/>
            <a:ext cx="9144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(四)OpenShift vs. Kubernetes</a:t>
            </a:r>
            <a:endParaRPr sz="5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5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4" name="Google Shape;354;p21"/>
          <p:cNvSpPr/>
          <p:nvPr/>
        </p:nvSpPr>
        <p:spPr>
          <a:xfrm>
            <a:off x="380149" y="196425"/>
            <a:ext cx="589200" cy="5805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pic>
        <p:nvPicPr>
          <p:cNvPr id="356" name="Google Shape;356;p21"/>
          <p:cNvPicPr preferRelativeResize="0"/>
          <p:nvPr/>
        </p:nvPicPr>
        <p:blipFill rotWithShape="1">
          <a:blip r:embed="rId3">
            <a:alphaModFix/>
          </a:blip>
          <a:srcRect l="3358" r="3349"/>
          <a:stretch/>
        </p:blipFill>
        <p:spPr>
          <a:xfrm>
            <a:off x="2795000" y="2001150"/>
            <a:ext cx="2979175" cy="23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2639</Words>
  <Application>Microsoft Office PowerPoint</Application>
  <PresentationFormat>如螢幕大小 (16:9)</PresentationFormat>
  <Paragraphs>231</Paragraphs>
  <Slides>21</Slides>
  <Notes>20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1" baseType="lpstr">
      <vt:lpstr>Courier New</vt:lpstr>
      <vt:lpstr>Maven Pro</vt:lpstr>
      <vt:lpstr>Nunito Medium</vt:lpstr>
      <vt:lpstr>Microsoft Yahei</vt:lpstr>
      <vt:lpstr>Times New Roman</vt:lpstr>
      <vt:lpstr>Nunito</vt:lpstr>
      <vt:lpstr>Georgia</vt:lpstr>
      <vt:lpstr>Microsoft JhengHei</vt:lpstr>
      <vt:lpstr>Arial</vt:lpstr>
      <vt:lpstr>Momentum</vt:lpstr>
      <vt:lpstr>企業級 K8S 平台 – OpenShift 整合 Istio 應用</vt:lpstr>
      <vt:lpstr>目錄</vt:lpstr>
      <vt:lpstr>PowerPoint 簡報</vt:lpstr>
      <vt:lpstr>組員介紹</vt:lpstr>
      <vt:lpstr>PowerPoint 簡報</vt:lpstr>
      <vt:lpstr>專題緣起</vt:lpstr>
      <vt:lpstr>PowerPoint 簡報</vt:lpstr>
      <vt:lpstr>什麼是OpenShift</vt:lpstr>
      <vt:lpstr>PowerPoint 簡報</vt:lpstr>
      <vt:lpstr>OpenShift vs. Kubernetes</vt:lpstr>
      <vt:lpstr>PowerPoint 簡報</vt:lpstr>
      <vt:lpstr>為什麼要使用Istio</vt:lpstr>
      <vt:lpstr>PowerPoint 簡報</vt:lpstr>
      <vt:lpstr>Istio - Mirroring</vt:lpstr>
      <vt:lpstr>架構圖</vt:lpstr>
      <vt:lpstr>PowerPoint 簡報</vt:lpstr>
      <vt:lpstr>PowerPoint 簡報</vt:lpstr>
      <vt:lpstr>結論</vt:lpstr>
      <vt:lpstr>PowerPoint 簡報</vt:lpstr>
      <vt:lpstr>未來展望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企業級 K8S 平台 – OpenShift 整合 Istio 應用</dc:title>
  <cp:lastModifiedBy>映竹 柯</cp:lastModifiedBy>
  <cp:revision>5</cp:revision>
  <dcterms:modified xsi:type="dcterms:W3CDTF">2022-10-11T06:03:33Z</dcterms:modified>
</cp:coreProperties>
</file>